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2" r:id="rId3"/>
    <p:sldId id="265" r:id="rId4"/>
    <p:sldId id="268" r:id="rId5"/>
    <p:sldId id="271" r:id="rId6"/>
    <p:sldId id="274" r:id="rId7"/>
    <p:sldId id="277" r:id="rId8"/>
    <p:sldId id="281" r:id="rId9"/>
    <p:sldId id="283" r:id="rId10"/>
    <p:sldId id="287" r:id="rId11"/>
    <p:sldId id="289" r:id="rId12"/>
    <p:sldId id="358" r:id="rId13"/>
    <p:sldId id="389" r:id="rId14"/>
    <p:sldId id="391" r:id="rId15"/>
    <p:sldId id="393" r:id="rId16"/>
    <p:sldId id="395" r:id="rId17"/>
    <p:sldId id="397" r:id="rId18"/>
    <p:sldId id="401" r:id="rId19"/>
    <p:sldId id="403" r:id="rId20"/>
    <p:sldId id="408" r:id="rId21"/>
    <p:sldId id="409" r:id="rId22"/>
    <p:sldId id="410" r:id="rId23"/>
    <p:sldId id="412" r:id="rId24"/>
    <p:sldId id="413" r:id="rId25"/>
    <p:sldId id="414" r:id="rId26"/>
    <p:sldId id="416" r:id="rId27"/>
    <p:sldId id="417" r:id="rId28"/>
    <p:sldId id="418" r:id="rId29"/>
    <p:sldId id="420" r:id="rId30"/>
    <p:sldId id="421" r:id="rId31"/>
    <p:sldId id="422" r:id="rId32"/>
    <p:sldId id="423" r:id="rId33"/>
    <p:sldId id="425" r:id="rId34"/>
    <p:sldId id="427" r:id="rId35"/>
    <p:sldId id="429" r:id="rId36"/>
    <p:sldId id="431" r:id="rId37"/>
    <p:sldId id="432" r:id="rId38"/>
    <p:sldId id="434" r:id="rId39"/>
    <p:sldId id="436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4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6F1F-CE9B-4651-A6AA-CD717754106B}" type="datetimeFigureOut">
              <a:rPr lang="en-US" smtClean="0"/>
              <a:t>7/8/2017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66F1F-CE9B-4651-A6AA-CD717754106B}" type="datetimeFigureOut">
              <a:rPr lang="en-US" smtClean="0"/>
              <a:t>7/8/2017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21451-1387-4CA6-816F-3879F97B5CB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�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�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70000" y="20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2200" dirty="0"/>
              <a:t>Q1 - What social media platforms do you have an account?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54000" y="904000"/>
          <a:ext cx="8349264" cy="407924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0873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Answer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Count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Facebook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20.08%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337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Twitter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12.69%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Instagram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16.63%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279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Snapchat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15.73%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Linkedin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12.10%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Pinterest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12.99%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Reddit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3.46%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Tumblr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5.48%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92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Other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0.83%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1678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70000" y="20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2200" dirty="0"/>
              <a:t>Q10 - Are your social media profiles an accurate portrayal of who you are?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54000" y="904000"/>
          <a:ext cx="8349264" cy="267716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0873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Answer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Count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Definitely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17.75%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They represent me well but don't tell my full story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63.91%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 little bit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15.38%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Not at 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2.96%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70000" y="20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2200" dirty="0"/>
              <a:t>Q11 - Do you create content specifically for social media use?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54000" y="904000"/>
          <a:ext cx="8349264" cy="148336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0873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Answer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Count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49.41%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50.59%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171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70000" y="20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1600" dirty="0"/>
              <a:t>Q14 - Consider your digital presence. Do you separate your personal and professional personas?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54000" y="904000"/>
          <a:ext cx="8349264" cy="148336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0873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Answer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Count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66.57%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33.43%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70000" y="20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2200" dirty="0"/>
              <a:t>Q15 - Are you a parent?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54000" y="904000"/>
          <a:ext cx="8349264" cy="148336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0873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Answer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Count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14.79%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85.21%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288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70000" y="20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1600" dirty="0"/>
              <a:t>Q19 - Do you share content (pictures, videos, etc.) of your children on social media?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54000" y="904000"/>
          <a:ext cx="8349264" cy="148336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0873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Answer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Count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87.76%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12.24%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70000" y="20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2200" dirty="0"/>
              <a:t>Q20 - How frequently do you share content of your children on social media?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54000" y="904000"/>
          <a:ext cx="8349264" cy="25958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0873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Answer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Count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Daily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8.00%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4-6 times a 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10.00%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2-3 times a 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16.00%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Once a 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50.00%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Never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16.00%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70000" y="20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2200" dirty="0"/>
              <a:t>Q16 - Have you ever deleted a social media account?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54000" y="904000"/>
          <a:ext cx="8349264" cy="148336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0873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Answer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Count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59.76%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40.24%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70000" y="20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1600" dirty="0"/>
              <a:t>Q21 - What factors contributed to your decision to delete your social media profile. (Select all that apply)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54000" y="904000"/>
          <a:ext cx="8349264" cy="379984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0873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Answer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Count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Lost interest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34.96%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143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No longer aligned with personal values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13.20%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No longer had use for profile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26.89%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Fear of someone finding the profile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7.82%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Wanted to erase old memories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12.22%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Other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4.89%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409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70000" y="20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2200" dirty="0"/>
              <a:t>Q22 - Have you ever created an online dating profile?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54000" y="904000"/>
          <a:ext cx="8349264" cy="148336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0873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Answer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Count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44.08%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149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55.92%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189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70000" y="20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2200" dirty="0"/>
              <a:t>Q17 - What online dating platforms have you used? (Select all that apply)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54000" y="904000"/>
          <a:ext cx="8349264" cy="25958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0873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Answer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Count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OkCupid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22.37%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Tinder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47.37%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Eharmony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6.58%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Plenty of Fish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8.77%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Other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14.91%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70000" y="20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2200" dirty="0"/>
              <a:t>Q2 - On an average day, how much time do you spend on each platform?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2873503"/>
              </p:ext>
            </p:extLst>
          </p:nvPr>
        </p:nvGraphicFramePr>
        <p:xfrm>
          <a:off x="354000" y="938506"/>
          <a:ext cx="9266873" cy="44958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3321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 rarely log 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less than 1 hour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1-2 hours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&gt;2 hours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Facebook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2.60%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20.46%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39.89%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35.19%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Twitter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18.21%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11.39%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7.58%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8.58%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Instagram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8.62%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19.83%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21.63%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23.61%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Snapchat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8.62%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23.63%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15.17%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19.31%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Linkedin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25.53%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8.44%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1.69%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0.00%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Pinterest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22.11%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10.76%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7.30%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2.15%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Reddit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3.41%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2.32%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3.65%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5.58%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Tumblr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10.08%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2.53%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2.53%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3.86%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Other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0.81%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0.63%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0.56%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1.72%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70000" y="20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1600" dirty="0"/>
              <a:t>Q34 - Carefully read each statement and select your level of agreement/disagreement.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4050354"/>
              </p:ext>
            </p:extLst>
          </p:nvPr>
        </p:nvGraphicFramePr>
        <p:xfrm>
          <a:off x="354000" y="904000"/>
          <a:ext cx="9228915" cy="72847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3321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3529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3529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Strongly 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Somewhat 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Neither agree nor disagree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Somewhat disagree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Strongly disagree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 have control over how I am perceived on social media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23.84%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15.30%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3.98%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4.39%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2.94%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My social media accounts are important to 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11.74%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15.11%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10.90%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10.23%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8.82%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My social media presence reflects who I am.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11.74%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16.92%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8.13%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10.82%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5.88%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My social media presence is actively a part of who I 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7.83%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10.55%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12.63%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18.71%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27.06%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70000" y="20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1600" dirty="0"/>
              <a:t>Q34 - Carefully read each statement and select your level of agreement/disagreement.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3349528"/>
              </p:ext>
            </p:extLst>
          </p:nvPr>
        </p:nvGraphicFramePr>
        <p:xfrm>
          <a:off x="354000" y="904000"/>
          <a:ext cx="9228915" cy="77724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3321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52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3529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Strongly 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Somewhat 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Neither agree nor disagree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Somewhat disagree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Strongly disagree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 feel I have mastered my personal use of social media.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12.46%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12.07%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13.49%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14.91%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7.06%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 want to preserve my digital legacy for future generations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7.83%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8.08%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18.86%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19.30%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20.00%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 am proud of my social media presence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14.41%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10.36%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21.63%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4.97%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3.53%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My digital presence impacts my real world life.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10.14%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11.60%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10.38%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16.67%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24.71%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70000" y="20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1600" dirty="0"/>
              <a:t>Q34 - Carefully read each statement and select your level of agreement/disagreement.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54000" y="904000"/>
          <a:ext cx="11913024" cy="11938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9927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Strongly 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Somewhat 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Neither agree nor disagree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Somewhat disagree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Strongly disagree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70000" y="20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1600" dirty="0"/>
              <a:t>Q35 - Carefully read each statement and select your level of agreement/disagreement.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5792179"/>
              </p:ext>
            </p:extLst>
          </p:nvPr>
        </p:nvGraphicFramePr>
        <p:xfrm>
          <a:off x="354000" y="904000"/>
          <a:ext cx="9228915" cy="768096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3321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3529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3529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Strongly 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Somewhat 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Neither agree nor disagree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Somewhat disagree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Strongly disagree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 behave the same way online and in real life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32.81%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17.97%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3.84%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6.47%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3.09%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The terms and conditions are factored into my use of social media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2.86%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5.57%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15.74%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16.91%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23.62%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If the internet disappeared tomorrow, I could still access my social media history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4.43%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6.08%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15.36%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14.03%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25.39%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70000" y="20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1600" dirty="0"/>
              <a:t>Q35 - Carefully read each statement and select your level of agreement/disagreement.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9764927"/>
              </p:ext>
            </p:extLst>
          </p:nvPr>
        </p:nvGraphicFramePr>
        <p:xfrm>
          <a:off x="354000" y="904000"/>
          <a:ext cx="9228915" cy="70408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3321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52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3529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Strongly 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Somewhat 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Neither agree nor disagree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Somewhat disagree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Strongly disagree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Preserving my digital legacy is important to 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7.29%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11.14%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15.36%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16.01%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11.70%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Preservingmy digital legacy would be difficult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3.65%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11.77%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24.76%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15.11%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3.97%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 teach members of my family how to use social media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19.79%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20.38%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5.37%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6.65%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7.95%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 unplug periodically from social media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23.44%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17.22%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5.95%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9.35%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6.40%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70000" y="20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1600" dirty="0"/>
              <a:t>Q35 - Carefully read each statement and select your level of agreement/disagreement.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1261149"/>
              </p:ext>
            </p:extLst>
          </p:nvPr>
        </p:nvGraphicFramePr>
        <p:xfrm>
          <a:off x="354000" y="904000"/>
          <a:ext cx="9435289" cy="34798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3321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Strongly 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Somewhat 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Neither agree nor disagree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Somewhat disagree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Strongly disagree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My search history is an importance aspect of my digital presence.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5.73%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9.87%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13.63%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15.47%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17.88%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453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70000" y="20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1600" dirty="0"/>
              <a:t>Q36 - Carefully read each statement and select your level of agreement/disagreement.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3423186"/>
              </p:ext>
            </p:extLst>
          </p:nvPr>
        </p:nvGraphicFramePr>
        <p:xfrm>
          <a:off x="354000" y="904000"/>
          <a:ext cx="9332102" cy="82600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3321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3529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Strongly 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Somewhat 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Neither agree nor disagree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Somewhat disagree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Strongly disagree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 would be interesting in preserving my search history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4.27%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5.83%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10.85%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19.07%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31.81%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 need to unplug periodically from social media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29.38%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16.45%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5.16%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6.42%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3.15%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 am concerned with potential employers viewing my social media profiles.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15.40%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9.57%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7.47%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14.79%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20.92%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Preserving my digital legacy would be easy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4.27%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9.33%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27.76%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12.45%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5.73%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70000" y="20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1600" dirty="0"/>
              <a:t>Q36 - Carefully read each statement and select your level of agreement/disagreement.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7248972"/>
              </p:ext>
            </p:extLst>
          </p:nvPr>
        </p:nvGraphicFramePr>
        <p:xfrm>
          <a:off x="354000" y="904000"/>
          <a:ext cx="9228915" cy="752856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3321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52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3529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Strongly 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Somewhat 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Neither agree nor disagree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Somewhat disagree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Strongly disagree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Children should be given rights to their digital legacy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8.29%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13.19%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19.93%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10.70%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6.59%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Social media scandals are inevitable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16.82%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15.64%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11.21%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8.37%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7.74%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Dating profiles are part of one's digital legacy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11.85%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15.75%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11.92%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11.09%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8.31%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 use the same username for all of my social media accounts.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9.72%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14.24%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5.69%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17.12%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15.76%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70000" y="20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1600" dirty="0"/>
              <a:t>Q36 - Carefully read each statement and select your level of agreement/disagreement.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54000" y="904000"/>
          <a:ext cx="11913024" cy="11938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9927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Strongly 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Somewhat 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Neither agree nor disagree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Somewhat disagree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Strongly disagree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349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70000" y="20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1600" dirty="0"/>
              <a:t>Q37 - Carefully read each statement and select your level of agreement/disagreement.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8058869"/>
              </p:ext>
            </p:extLst>
          </p:nvPr>
        </p:nvGraphicFramePr>
        <p:xfrm>
          <a:off x="270000" y="384666"/>
          <a:ext cx="9332102" cy="85039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3321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3529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Strongly 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Somewhat 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Neither agree nor disagree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Somewhat disagree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Strongly disagree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 am actively working to preserve my digital legacy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2.53%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9.75%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10.03%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31.99%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30.54%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My dating profiles are mostly a secret to my family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12.09%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11.00%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19.79%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8.08%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14.59%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My dating profiles are mostly a secret to my friends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6.82%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7.75%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19.79%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14.48%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20.27%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 like when my family posts pictures from my childhood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21.83%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31.75%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7.20%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8.75%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4.59%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70000" y="20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2200" dirty="0"/>
              <a:t>Q3 - How many posts per day do you make on each platform?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54000" y="904000"/>
          <a:ext cx="8349264" cy="407924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0436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36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36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36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436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4365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4365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4365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Facebook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20.17%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24.00%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13.64%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Twitter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12.62%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12.67%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13.64%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Instagram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18.48%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10.00%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1.82%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Snapchat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10.37%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42.00%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49.09%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Linkedin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14.32%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0.00%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0.00%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Pinterest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13.89%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7.33%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9.09%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Reddit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4.09%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0.00%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0.00%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Tumblr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5.29%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4.00%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10.00%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Other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0.78%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0.00%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2.73%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1418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70000" y="20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1600" dirty="0"/>
              <a:t>Q37 - Carefully read each statement and select your level of agreement/disagreement.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2311714"/>
              </p:ext>
            </p:extLst>
          </p:nvPr>
        </p:nvGraphicFramePr>
        <p:xfrm>
          <a:off x="171120" y="555264"/>
          <a:ext cx="9435289" cy="780796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3321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99275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Strongly 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Somewhat 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Neither agree nor disagree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Somewhat disagree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Strongly disagree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 will untag myself in photos I don't want to be associated with.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39.77%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22.25%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2.70%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5.72%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1.89%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 wouldn't want my friends/family to see my online dating profile.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10.72%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9.75%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20.18%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13.13%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11.89%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 wouldn't want my friends to see my online dating profile.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6.24%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7.75%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20.31%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17.85%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16.22%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70000" y="20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2200" dirty="0"/>
              <a:t>Q24 - Age?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54000" y="904000"/>
          <a:ext cx="8349264" cy="94996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1927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2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27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27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27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927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9275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Field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Minimum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Maximum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Mean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Std Deviation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Variance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Count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Age?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16.00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68.00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25.51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7.68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59.05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00000" y="20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2200" dirty="0"/>
              <a:t>Q24 - Age?</a:t>
            </a:r>
          </a:p>
        </p:txBody>
      </p:sp>
      <p:pic>
        <p:nvPicPr>
          <p:cNvPr id="3" name="Object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2000" y="1200000"/>
            <a:ext cx="8000000" cy="5000000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70000" y="20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2200" dirty="0"/>
              <a:t>Q26 - Gender?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54000" y="904000"/>
          <a:ext cx="8349264" cy="222504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0873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Answer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Count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23.37%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Female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74.56%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252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Neither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1.18%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Prefer not to respond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0.89%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70000" y="20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2200" dirty="0"/>
              <a:t>Q33 - What is your highest completed level of education?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54000" y="904000"/>
          <a:ext cx="8349264" cy="3754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0873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Answer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Count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Less than high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0.30%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High school graduate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7.99%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Some college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18.93%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 year degree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8.28%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 year degree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41.72%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141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Graduate Degree (MA, MS, MFA, MBA, etc.)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19.82%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Doctorate (Ph.D, J.D., etc.)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2.96%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70000" y="20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2200" dirty="0"/>
              <a:t>Q28 - What is your Ethnicity?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54000" y="904000"/>
          <a:ext cx="8349264" cy="148336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0873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Answer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Count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Hispanic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10.36%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Not Hispanic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89.64%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70000" y="20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2200" dirty="0"/>
              <a:t>Q30 - What is your race? Select all that apply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54000" y="904000"/>
          <a:ext cx="8349264" cy="3916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0873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Answer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Count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White/Caucasion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74.18%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Black/African-American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15.11%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Asian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4.95%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Alaska Native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0.00%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Hawaiian Native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0.00%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Pacific Islander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0.82%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American Indian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1.65%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Other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3.30%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70000" y="20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2200" dirty="0"/>
              <a:t>Q30 - What is your race? Select all that apply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54000" y="904000"/>
          <a:ext cx="8349264" cy="333756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3492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Other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Mixed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Hispanic/Latino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Mixed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Middle Eastern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Latinx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Lithuanian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Hispanic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Albino blexican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70000" y="20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2200" dirty="0"/>
              <a:t>Q31 - What is your employment status?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54000" y="904000"/>
          <a:ext cx="8349264" cy="3754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0873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Answer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Count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Employed full 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47.93%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162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Employed part 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11.83%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Unemployed looking for 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4.14%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Unemployed not looking for 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2.07%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Retired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1.78%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Student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31.95%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Disabled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0.30%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70000" y="20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2200" dirty="0"/>
              <a:t>Q32 - What is your income?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54000" y="904000"/>
          <a:ext cx="8349264" cy="29667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0873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Answer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Count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$20,000 or less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47.63%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161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$20,001 - $40,000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21.30%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$40,001 - $60,000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19.23%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$60,001 - $80,000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5.92%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$80,001 - $100.000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2.96%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$100,000 or more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2.96%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70000" y="20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2200" dirty="0"/>
              <a:t>Q4 - What type of content do you post on each platform?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3397340"/>
              </p:ext>
            </p:extLst>
          </p:nvPr>
        </p:nvGraphicFramePr>
        <p:xfrm>
          <a:off x="-629411" y="990264"/>
          <a:ext cx="10377260" cy="519176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3202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74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574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93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574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193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574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1931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5742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980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5742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1980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95742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95742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Text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Photos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Videos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Audio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Other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 don't post on this platform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Facebook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35.62%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29.13%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27.75%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14.47%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28.21%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4.28%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Twitter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21.92%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7.21%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6.22%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7.89%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10.26%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14.05%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Instagram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7.15%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25.43%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18.90%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6.58%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0.00%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4.89%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Snapchat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13.70%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23.62%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40.43%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47.37%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1.28%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4.48%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Linkedin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7.15%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1.00%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0.48%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0.00%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17.95%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30.14%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Pinterest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3.04%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7.41%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0.96%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1.32%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26.92%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26.68%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Reddit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4.26%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1.60%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0.24%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0.00%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3.85%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5.30%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Tumblr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6.09%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4.20%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4.78%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19.74%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10.26%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9.16%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Other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1.07%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0.40%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0.24%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2.63%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1.28%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1.02%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999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491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70000" y="20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2200" dirty="0"/>
              <a:t>Q5 - Do you use your real name on your social media profiles?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54000" y="904000"/>
          <a:ext cx="8349264" cy="407924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391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1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15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915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915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915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Facebook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25.12%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5.19%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Twitter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12.60%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12.97%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Instagram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16.83%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16.04%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Snapchat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15.07%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17.69%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Linkedin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15.95%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0.71%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Pinterest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11.56%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17.22%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Reddit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0.80%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11.32%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Tumblr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1.59%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16.98%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Other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0.48%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1.89%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1254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70000" y="20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1600" dirty="0"/>
              <a:t>Q6 - How often do you remove or censor content others affiliate with your profile (e.g. posts, comments, pictures, etc.)?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54000" y="904000"/>
          <a:ext cx="8349264" cy="42875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0436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36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36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36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436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4365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4365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4365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Often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Sometimes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Never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Facebook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37.46%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41.64%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7.27%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Twitter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8.13%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12.47%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14.05%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143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Instagram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18.37%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20.42%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14.73%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Snapchat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11.66%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9.28%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19.25%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Linkedin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13.43%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4.24%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14.64%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149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Pinterest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7.42%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5.57%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17.29%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176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Reddit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0.71%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1.33%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5.01%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Tumblr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2.47%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4.77%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6.58%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Other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0.35%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0.27%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1.18%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70000" y="20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1600" dirty="0"/>
              <a:t>Q7 - If someone asked you to consider your digital legacy, which of the following factors would you consider to be significant influences on your digital legacy? (Select all that apply)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54000" y="904000"/>
          <a:ext cx="8349264" cy="31750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0873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Answer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Count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Social Media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43.73%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307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Search History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18.95%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News Coverage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15.38%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Blog Posts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13.11%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92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Message board participation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6.70%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Other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2.14%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70000" y="20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1600" dirty="0"/>
              <a:t>Q8 - Did you fully read the terms and conditions when creating your social media profile(s)?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54000" y="904000"/>
          <a:ext cx="8349264" cy="148336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0873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Answer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Count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7.40%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92.60%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70000" y="20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1600" dirty="0"/>
              <a:t>Q9 - What factors do you consider when creating a social media profile? (Select all that apply)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54000" y="904000"/>
          <a:ext cx="8349264" cy="33832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0873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73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Answer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Count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Presentation/aesthetics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22.34%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Features offered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16.73%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What my friends are using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25.69%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261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My future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10.43%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Representing myself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23.72%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241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Other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1.08%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2980</Words>
  <Application>Microsoft Office PowerPoint</Application>
  <PresentationFormat>On-screen Show (4:3)</PresentationFormat>
  <Paragraphs>1534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2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officegen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officegen</dc:creator>
  <cp:lastModifiedBy>Tralon Williams</cp:lastModifiedBy>
  <cp:revision>5</cp:revision>
  <cp:lastPrinted>2017-07-08T19:10:22Z</cp:lastPrinted>
  <dcterms:created xsi:type="dcterms:W3CDTF">2017-07-08T15:24:36Z</dcterms:created>
  <dcterms:modified xsi:type="dcterms:W3CDTF">2017-07-08T19:52:05Z</dcterms:modified>
</cp:coreProperties>
</file>